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Bobby Jones" charset="1" panose="00000000000000000000"/>
      <p:regular r:id="rId17"/>
    </p:embeddedFont>
    <p:embeddedFont>
      <p:font typeface="Canva Sans" charset="1" panose="020B0503030501040103"/>
      <p:regular r:id="rId18"/>
    </p:embeddedFont>
    <p:embeddedFont>
      <p:font typeface="Open Sans" charset="1" panose="020B0606030504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VAGn7Gidfyw.mp4" Type="http://schemas.openxmlformats.org/officeDocument/2006/relationships/video"/><Relationship Id="rId4" Target="../media/VAGn7Gidfyw.mp4" Type="http://schemas.microsoft.com/office/2007/relationships/media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jpeg" Type="http://schemas.openxmlformats.org/officeDocument/2006/relationships/image"/><Relationship Id="rId4" Target="../media/VAGn7AZ2a9M.mp4" Type="http://schemas.openxmlformats.org/officeDocument/2006/relationships/video"/><Relationship Id="rId5" Target="../media/VAGn7AZ2a9M.mp4" Type="http://schemas.microsoft.com/office/2007/relationships/media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5.jpeg" Type="http://schemas.openxmlformats.org/officeDocument/2006/relationships/image"/><Relationship Id="rId5" Target="../media/VAGn7IK4dnI.mp4" Type="http://schemas.openxmlformats.org/officeDocument/2006/relationships/video"/><Relationship Id="rId6" Target="../media/VAGn7IK4dnI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78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4232" y="486074"/>
            <a:ext cx="17559535" cy="9557257"/>
            <a:chOff x="0" y="0"/>
            <a:chExt cx="4624734" cy="25171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24734" cy="2517138"/>
            </a:xfrm>
            <a:custGeom>
              <a:avLst/>
              <a:gdLst/>
              <a:ahLst/>
              <a:cxnLst/>
              <a:rect r="r" b="b" t="t" l="l"/>
              <a:pathLst>
                <a:path h="2517138" w="4624734">
                  <a:moveTo>
                    <a:pt x="22486" y="0"/>
                  </a:moveTo>
                  <a:lnTo>
                    <a:pt x="4602248" y="0"/>
                  </a:lnTo>
                  <a:cubicBezTo>
                    <a:pt x="4608211" y="0"/>
                    <a:pt x="4613931" y="2369"/>
                    <a:pt x="4618148" y="6586"/>
                  </a:cubicBezTo>
                  <a:cubicBezTo>
                    <a:pt x="4622365" y="10803"/>
                    <a:pt x="4624734" y="16522"/>
                    <a:pt x="4624734" y="22486"/>
                  </a:cubicBezTo>
                  <a:lnTo>
                    <a:pt x="4624734" y="2494652"/>
                  </a:lnTo>
                  <a:cubicBezTo>
                    <a:pt x="4624734" y="2507070"/>
                    <a:pt x="4614666" y="2517138"/>
                    <a:pt x="4602248" y="2517138"/>
                  </a:cubicBezTo>
                  <a:lnTo>
                    <a:pt x="22486" y="2517138"/>
                  </a:lnTo>
                  <a:cubicBezTo>
                    <a:pt x="16522" y="2517138"/>
                    <a:pt x="10803" y="2514769"/>
                    <a:pt x="6586" y="2510552"/>
                  </a:cubicBezTo>
                  <a:cubicBezTo>
                    <a:pt x="2369" y="2506335"/>
                    <a:pt x="0" y="2500616"/>
                    <a:pt x="0" y="2494652"/>
                  </a:cubicBezTo>
                  <a:lnTo>
                    <a:pt x="0" y="22486"/>
                  </a:lnTo>
                  <a:cubicBezTo>
                    <a:pt x="0" y="10067"/>
                    <a:pt x="10067" y="0"/>
                    <a:pt x="22486" y="0"/>
                  </a:cubicBezTo>
                  <a:close/>
                </a:path>
              </a:pathLst>
            </a:custGeom>
            <a:solidFill>
              <a:srgbClr val="D1F5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24734" cy="2555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4826886"/>
            <a:ext cx="5856601" cy="5095243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797993" y="2916822"/>
            <a:ext cx="13461307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Statistika prezentacija v2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93573" y="3963286"/>
            <a:ext cx="9965727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R-Shiny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15673" y="5304364"/>
            <a:ext cx="9965727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Tatjana Todrović , Ernad Lepir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78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4232" y="364872"/>
            <a:ext cx="17559535" cy="9557257"/>
            <a:chOff x="0" y="0"/>
            <a:chExt cx="4624734" cy="25171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24734" cy="2517138"/>
            </a:xfrm>
            <a:custGeom>
              <a:avLst/>
              <a:gdLst/>
              <a:ahLst/>
              <a:cxnLst/>
              <a:rect r="r" b="b" t="t" l="l"/>
              <a:pathLst>
                <a:path h="2517138" w="4624734">
                  <a:moveTo>
                    <a:pt x="22486" y="0"/>
                  </a:moveTo>
                  <a:lnTo>
                    <a:pt x="4602248" y="0"/>
                  </a:lnTo>
                  <a:cubicBezTo>
                    <a:pt x="4608211" y="0"/>
                    <a:pt x="4613931" y="2369"/>
                    <a:pt x="4618148" y="6586"/>
                  </a:cubicBezTo>
                  <a:cubicBezTo>
                    <a:pt x="4622365" y="10803"/>
                    <a:pt x="4624734" y="16522"/>
                    <a:pt x="4624734" y="22486"/>
                  </a:cubicBezTo>
                  <a:lnTo>
                    <a:pt x="4624734" y="2494652"/>
                  </a:lnTo>
                  <a:cubicBezTo>
                    <a:pt x="4624734" y="2507070"/>
                    <a:pt x="4614666" y="2517138"/>
                    <a:pt x="4602248" y="2517138"/>
                  </a:cubicBezTo>
                  <a:lnTo>
                    <a:pt x="22486" y="2517138"/>
                  </a:lnTo>
                  <a:cubicBezTo>
                    <a:pt x="16522" y="2517138"/>
                    <a:pt x="10803" y="2514769"/>
                    <a:pt x="6586" y="2510552"/>
                  </a:cubicBezTo>
                  <a:cubicBezTo>
                    <a:pt x="2369" y="2506335"/>
                    <a:pt x="0" y="2500616"/>
                    <a:pt x="0" y="2494652"/>
                  </a:cubicBezTo>
                  <a:lnTo>
                    <a:pt x="0" y="22486"/>
                  </a:lnTo>
                  <a:cubicBezTo>
                    <a:pt x="0" y="10067"/>
                    <a:pt x="10067" y="0"/>
                    <a:pt x="2248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24734" cy="2555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014737" y="5372470"/>
            <a:ext cx="5244563" cy="4549658"/>
          </a:xfrm>
          <a:custGeom>
            <a:avLst/>
            <a:gdLst/>
            <a:ahLst/>
            <a:cxnLst/>
            <a:rect r="r" b="b" t="t" l="l"/>
            <a:pathLst>
              <a:path h="4549658" w="5244563">
                <a:moveTo>
                  <a:pt x="0" y="0"/>
                </a:moveTo>
                <a:lnTo>
                  <a:pt x="5244563" y="0"/>
                </a:lnTo>
                <a:lnTo>
                  <a:pt x="5244563" y="4549658"/>
                </a:lnTo>
                <a:lnTo>
                  <a:pt x="0" y="4549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40811" y="1827786"/>
            <a:ext cx="9146797" cy="6631428"/>
          </a:xfrm>
          <a:custGeom>
            <a:avLst/>
            <a:gdLst/>
            <a:ahLst/>
            <a:cxnLst/>
            <a:rect r="r" b="b" t="t" l="l"/>
            <a:pathLst>
              <a:path h="6631428" w="9146797">
                <a:moveTo>
                  <a:pt x="0" y="0"/>
                </a:moveTo>
                <a:lnTo>
                  <a:pt x="9146797" y="0"/>
                </a:lnTo>
                <a:lnTo>
                  <a:pt x="9146797" y="6631428"/>
                </a:lnTo>
                <a:lnTo>
                  <a:pt x="0" y="66314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657475" y="516216"/>
            <a:ext cx="7892538" cy="1311570"/>
          </a:xfrm>
          <a:custGeom>
            <a:avLst/>
            <a:gdLst/>
            <a:ahLst/>
            <a:cxnLst/>
            <a:rect r="r" b="b" t="t" l="l"/>
            <a:pathLst>
              <a:path h="1311570" w="7892538">
                <a:moveTo>
                  <a:pt x="0" y="0"/>
                </a:moveTo>
                <a:lnTo>
                  <a:pt x="7892538" y="0"/>
                </a:lnTo>
                <a:lnTo>
                  <a:pt x="7892538" y="1311570"/>
                </a:lnTo>
                <a:lnTo>
                  <a:pt x="0" y="13115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263" t="0" r="-33088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80244" y="631614"/>
            <a:ext cx="13461307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Markdown u R i shiny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01043" y="2471680"/>
            <a:ext cx="597318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Ovako izgleda obican Markdown dokument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78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4232" y="364872"/>
            <a:ext cx="17559535" cy="9557257"/>
            <a:chOff x="0" y="0"/>
            <a:chExt cx="4624734" cy="25171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24734" cy="2517138"/>
            </a:xfrm>
            <a:custGeom>
              <a:avLst/>
              <a:gdLst/>
              <a:ahLst/>
              <a:cxnLst/>
              <a:rect r="r" b="b" t="t" l="l"/>
              <a:pathLst>
                <a:path h="2517138" w="4624734">
                  <a:moveTo>
                    <a:pt x="22486" y="0"/>
                  </a:moveTo>
                  <a:lnTo>
                    <a:pt x="4602248" y="0"/>
                  </a:lnTo>
                  <a:cubicBezTo>
                    <a:pt x="4608211" y="0"/>
                    <a:pt x="4613931" y="2369"/>
                    <a:pt x="4618148" y="6586"/>
                  </a:cubicBezTo>
                  <a:cubicBezTo>
                    <a:pt x="4622365" y="10803"/>
                    <a:pt x="4624734" y="16522"/>
                    <a:pt x="4624734" y="22486"/>
                  </a:cubicBezTo>
                  <a:lnTo>
                    <a:pt x="4624734" y="2494652"/>
                  </a:lnTo>
                  <a:cubicBezTo>
                    <a:pt x="4624734" y="2507070"/>
                    <a:pt x="4614666" y="2517138"/>
                    <a:pt x="4602248" y="2517138"/>
                  </a:cubicBezTo>
                  <a:lnTo>
                    <a:pt x="22486" y="2517138"/>
                  </a:lnTo>
                  <a:cubicBezTo>
                    <a:pt x="16522" y="2517138"/>
                    <a:pt x="10803" y="2514769"/>
                    <a:pt x="6586" y="2510552"/>
                  </a:cubicBezTo>
                  <a:cubicBezTo>
                    <a:pt x="2369" y="2506335"/>
                    <a:pt x="0" y="2500616"/>
                    <a:pt x="0" y="2494652"/>
                  </a:cubicBezTo>
                  <a:lnTo>
                    <a:pt x="0" y="22486"/>
                  </a:lnTo>
                  <a:cubicBezTo>
                    <a:pt x="0" y="10067"/>
                    <a:pt x="10067" y="0"/>
                    <a:pt x="2248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24734" cy="2555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69000" y="1574109"/>
            <a:ext cx="10302091" cy="8229600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9403767" y="3382294"/>
            <a:ext cx="5491434" cy="1083320"/>
          </a:xfrm>
          <a:custGeom>
            <a:avLst/>
            <a:gdLst/>
            <a:ahLst/>
            <a:cxnLst/>
            <a:rect r="r" b="b" t="t" l="l"/>
            <a:pathLst>
              <a:path h="1083320" w="5491434">
                <a:moveTo>
                  <a:pt x="0" y="0"/>
                </a:moveTo>
                <a:lnTo>
                  <a:pt x="5491433" y="0"/>
                </a:lnTo>
                <a:lnTo>
                  <a:pt x="5491433" y="1083319"/>
                </a:lnTo>
                <a:lnTo>
                  <a:pt x="0" y="10833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60" t="-1025" r="-3787" b="-421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531101" y="5442160"/>
            <a:ext cx="4728199" cy="4479969"/>
          </a:xfrm>
          <a:custGeom>
            <a:avLst/>
            <a:gdLst/>
            <a:ahLst/>
            <a:cxnLst/>
            <a:rect r="r" b="b" t="t" l="l"/>
            <a:pathLst>
              <a:path h="4479969" w="4728199">
                <a:moveTo>
                  <a:pt x="0" y="0"/>
                </a:moveTo>
                <a:lnTo>
                  <a:pt x="4728199" y="0"/>
                </a:lnTo>
                <a:lnTo>
                  <a:pt x="4728199" y="4479968"/>
                </a:lnTo>
                <a:lnTo>
                  <a:pt x="0" y="44799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616464"/>
            <a:ext cx="13461307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Markdown i shiny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1895643"/>
            <a:ext cx="7947220" cy="1200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7"/>
              </a:lnSpc>
            </a:pPr>
            <a:r>
              <a:rPr lang="en-US" sz="346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Uz kombinaciju Markdowna i Shinyja dobijemo interaktivan web-sajt.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78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4232" y="364872"/>
            <a:ext cx="17559535" cy="9557257"/>
            <a:chOff x="0" y="0"/>
            <a:chExt cx="4624734" cy="25171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24734" cy="2517138"/>
            </a:xfrm>
            <a:custGeom>
              <a:avLst/>
              <a:gdLst/>
              <a:ahLst/>
              <a:cxnLst/>
              <a:rect r="r" b="b" t="t" l="l"/>
              <a:pathLst>
                <a:path h="2517138" w="4624734">
                  <a:moveTo>
                    <a:pt x="22486" y="0"/>
                  </a:moveTo>
                  <a:lnTo>
                    <a:pt x="4602248" y="0"/>
                  </a:lnTo>
                  <a:cubicBezTo>
                    <a:pt x="4608211" y="0"/>
                    <a:pt x="4613931" y="2369"/>
                    <a:pt x="4618148" y="6586"/>
                  </a:cubicBezTo>
                  <a:cubicBezTo>
                    <a:pt x="4622365" y="10803"/>
                    <a:pt x="4624734" y="16522"/>
                    <a:pt x="4624734" y="22486"/>
                  </a:cubicBezTo>
                  <a:lnTo>
                    <a:pt x="4624734" y="2494652"/>
                  </a:lnTo>
                  <a:cubicBezTo>
                    <a:pt x="4624734" y="2507070"/>
                    <a:pt x="4614666" y="2517138"/>
                    <a:pt x="4602248" y="2517138"/>
                  </a:cubicBezTo>
                  <a:lnTo>
                    <a:pt x="22486" y="2517138"/>
                  </a:lnTo>
                  <a:cubicBezTo>
                    <a:pt x="16522" y="2517138"/>
                    <a:pt x="10803" y="2514769"/>
                    <a:pt x="6586" y="2510552"/>
                  </a:cubicBezTo>
                  <a:cubicBezTo>
                    <a:pt x="2369" y="2506335"/>
                    <a:pt x="0" y="2500616"/>
                    <a:pt x="0" y="2494652"/>
                  </a:cubicBezTo>
                  <a:lnTo>
                    <a:pt x="0" y="22486"/>
                  </a:lnTo>
                  <a:cubicBezTo>
                    <a:pt x="0" y="10067"/>
                    <a:pt x="10067" y="0"/>
                    <a:pt x="2248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24734" cy="2555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132439" y="6461677"/>
            <a:ext cx="6126861" cy="3460451"/>
          </a:xfrm>
          <a:custGeom>
            <a:avLst/>
            <a:gdLst/>
            <a:ahLst/>
            <a:cxnLst/>
            <a:rect r="r" b="b" t="t" l="l"/>
            <a:pathLst>
              <a:path h="3460451" w="6126861">
                <a:moveTo>
                  <a:pt x="0" y="0"/>
                </a:moveTo>
                <a:lnTo>
                  <a:pt x="6126861" y="0"/>
                </a:lnTo>
                <a:lnTo>
                  <a:pt x="6126861" y="3460451"/>
                </a:lnTo>
                <a:lnTo>
                  <a:pt x="0" y="3460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489075"/>
            <a:ext cx="13461307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Šta je Shiny?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080244"/>
            <a:ext cx="9328642" cy="556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Shiny je paket u programskom jeziku R koji omogućava kreiranje interaktivnih web aplikacija direktno iz R koda, bez potrebe za dodatnim znanjem HTML-a, CSS-a ili JavaScript-a.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78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4232" y="364872"/>
            <a:ext cx="17559535" cy="9557257"/>
            <a:chOff x="0" y="0"/>
            <a:chExt cx="4624734" cy="25171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24734" cy="2517138"/>
            </a:xfrm>
            <a:custGeom>
              <a:avLst/>
              <a:gdLst/>
              <a:ahLst/>
              <a:cxnLst/>
              <a:rect r="r" b="b" t="t" l="l"/>
              <a:pathLst>
                <a:path h="2517138" w="4624734">
                  <a:moveTo>
                    <a:pt x="22486" y="0"/>
                  </a:moveTo>
                  <a:lnTo>
                    <a:pt x="4602248" y="0"/>
                  </a:lnTo>
                  <a:cubicBezTo>
                    <a:pt x="4608211" y="0"/>
                    <a:pt x="4613931" y="2369"/>
                    <a:pt x="4618148" y="6586"/>
                  </a:cubicBezTo>
                  <a:cubicBezTo>
                    <a:pt x="4622365" y="10803"/>
                    <a:pt x="4624734" y="16522"/>
                    <a:pt x="4624734" y="22486"/>
                  </a:cubicBezTo>
                  <a:lnTo>
                    <a:pt x="4624734" y="2494652"/>
                  </a:lnTo>
                  <a:cubicBezTo>
                    <a:pt x="4624734" y="2507070"/>
                    <a:pt x="4614666" y="2517138"/>
                    <a:pt x="4602248" y="2517138"/>
                  </a:cubicBezTo>
                  <a:lnTo>
                    <a:pt x="22486" y="2517138"/>
                  </a:lnTo>
                  <a:cubicBezTo>
                    <a:pt x="16522" y="2517138"/>
                    <a:pt x="10803" y="2514769"/>
                    <a:pt x="6586" y="2510552"/>
                  </a:cubicBezTo>
                  <a:cubicBezTo>
                    <a:pt x="2369" y="2506335"/>
                    <a:pt x="0" y="2500616"/>
                    <a:pt x="0" y="2494652"/>
                  </a:cubicBezTo>
                  <a:lnTo>
                    <a:pt x="0" y="22486"/>
                  </a:lnTo>
                  <a:cubicBezTo>
                    <a:pt x="0" y="10067"/>
                    <a:pt x="10067" y="0"/>
                    <a:pt x="2248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24734" cy="2555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64232" y="2089005"/>
            <a:ext cx="10870565" cy="4321050"/>
          </a:xfrm>
          <a:custGeom>
            <a:avLst/>
            <a:gdLst/>
            <a:ahLst/>
            <a:cxnLst/>
            <a:rect r="r" b="b" t="t" l="l"/>
            <a:pathLst>
              <a:path h="4321050" w="10870565">
                <a:moveTo>
                  <a:pt x="0" y="0"/>
                </a:moveTo>
                <a:lnTo>
                  <a:pt x="10870566" y="0"/>
                </a:lnTo>
                <a:lnTo>
                  <a:pt x="10870566" y="4321049"/>
                </a:lnTo>
                <a:lnTo>
                  <a:pt x="0" y="43210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1365" t="0" r="1365" b="51418"/>
          <a:stretch>
            <a:fillRect/>
          </a:stretch>
        </p:blipFill>
        <p:spPr>
          <a:xfrm flipH="false" flipV="false" rot="0">
            <a:off x="7790283" y="2186155"/>
            <a:ext cx="9469017" cy="3777960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11614087" y="5427128"/>
            <a:ext cx="5645213" cy="4495001"/>
          </a:xfrm>
          <a:custGeom>
            <a:avLst/>
            <a:gdLst/>
            <a:ahLst/>
            <a:cxnLst/>
            <a:rect r="r" b="b" t="t" l="l"/>
            <a:pathLst>
              <a:path h="4495001" w="5645213">
                <a:moveTo>
                  <a:pt x="0" y="0"/>
                </a:moveTo>
                <a:lnTo>
                  <a:pt x="5645213" y="0"/>
                </a:lnTo>
                <a:lnTo>
                  <a:pt x="5645213" y="4495000"/>
                </a:lnTo>
                <a:lnTo>
                  <a:pt x="0" y="4495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75386" y="586164"/>
            <a:ext cx="13461307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Osnovna struktura shiny-a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78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4232" y="364872"/>
            <a:ext cx="17559535" cy="9557257"/>
            <a:chOff x="0" y="0"/>
            <a:chExt cx="4624734" cy="25171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24734" cy="2517138"/>
            </a:xfrm>
            <a:custGeom>
              <a:avLst/>
              <a:gdLst/>
              <a:ahLst/>
              <a:cxnLst/>
              <a:rect r="r" b="b" t="t" l="l"/>
              <a:pathLst>
                <a:path h="2517138" w="4624734">
                  <a:moveTo>
                    <a:pt x="22486" y="0"/>
                  </a:moveTo>
                  <a:lnTo>
                    <a:pt x="4602248" y="0"/>
                  </a:lnTo>
                  <a:cubicBezTo>
                    <a:pt x="4608211" y="0"/>
                    <a:pt x="4613931" y="2369"/>
                    <a:pt x="4618148" y="6586"/>
                  </a:cubicBezTo>
                  <a:cubicBezTo>
                    <a:pt x="4622365" y="10803"/>
                    <a:pt x="4624734" y="16522"/>
                    <a:pt x="4624734" y="22486"/>
                  </a:cubicBezTo>
                  <a:lnTo>
                    <a:pt x="4624734" y="2494652"/>
                  </a:lnTo>
                  <a:cubicBezTo>
                    <a:pt x="4624734" y="2507070"/>
                    <a:pt x="4614666" y="2517138"/>
                    <a:pt x="4602248" y="2517138"/>
                  </a:cubicBezTo>
                  <a:lnTo>
                    <a:pt x="22486" y="2517138"/>
                  </a:lnTo>
                  <a:cubicBezTo>
                    <a:pt x="16522" y="2517138"/>
                    <a:pt x="10803" y="2514769"/>
                    <a:pt x="6586" y="2510552"/>
                  </a:cubicBezTo>
                  <a:cubicBezTo>
                    <a:pt x="2369" y="2506335"/>
                    <a:pt x="0" y="2500616"/>
                    <a:pt x="0" y="2494652"/>
                  </a:cubicBezTo>
                  <a:lnTo>
                    <a:pt x="0" y="22486"/>
                  </a:lnTo>
                  <a:cubicBezTo>
                    <a:pt x="0" y="10067"/>
                    <a:pt x="10067" y="0"/>
                    <a:pt x="2248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24734" cy="2555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680680" y="5159382"/>
            <a:ext cx="5578620" cy="4762747"/>
          </a:xfrm>
          <a:custGeom>
            <a:avLst/>
            <a:gdLst/>
            <a:ahLst/>
            <a:cxnLst/>
            <a:rect r="r" b="b" t="t" l="l"/>
            <a:pathLst>
              <a:path h="4762747" w="5578620">
                <a:moveTo>
                  <a:pt x="0" y="0"/>
                </a:moveTo>
                <a:lnTo>
                  <a:pt x="5578620" y="0"/>
                </a:lnTo>
                <a:lnTo>
                  <a:pt x="5578620" y="4762746"/>
                </a:lnTo>
                <a:lnTo>
                  <a:pt x="0" y="47627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08683" y="1116422"/>
            <a:ext cx="13461307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Kako smo mi koristili Shiny?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8683" y="2724150"/>
            <a:ext cx="9328642" cy="6487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85192" indent="-442596" lvl="1">
              <a:lnSpc>
                <a:spcPts val="5740"/>
              </a:lnSpc>
              <a:buFont typeface="Arial"/>
              <a:buChar char="•"/>
            </a:pPr>
            <a:r>
              <a:rPr lang="en-US" sz="4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Cilj: Povezati GDP i očekivani životni vijek u EU i Aziji korištenjem regresije.</a:t>
            </a:r>
          </a:p>
          <a:p>
            <a:pPr algn="l" marL="885192" indent="-442596" lvl="1">
              <a:lnSpc>
                <a:spcPts val="5740"/>
              </a:lnSpc>
              <a:buFont typeface="Arial"/>
              <a:buChar char="•"/>
            </a:pPr>
            <a:r>
              <a:rPr lang="en-US" sz="4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Upotreba Shiny-ja:</a:t>
            </a:r>
          </a:p>
          <a:p>
            <a:pPr algn="l" marL="885192" indent="-442596" lvl="1">
              <a:lnSpc>
                <a:spcPts val="5740"/>
              </a:lnSpc>
              <a:buFont typeface="Arial"/>
              <a:buChar char="•"/>
            </a:pPr>
            <a:r>
              <a:rPr lang="en-US" sz="4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Kreirali smo interaktivni interfejs</a:t>
            </a:r>
          </a:p>
          <a:p>
            <a:pPr algn="l" marL="885192" indent="-442596" lvl="1">
              <a:lnSpc>
                <a:spcPts val="5740"/>
              </a:lnSpc>
              <a:buFont typeface="Arial"/>
              <a:buChar char="•"/>
            </a:pPr>
            <a:r>
              <a:rPr lang="en-US" sz="4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Korisnik unosi GDP</a:t>
            </a:r>
          </a:p>
          <a:p>
            <a:pPr algn="l" marL="885192" indent="-442596" lvl="1">
              <a:lnSpc>
                <a:spcPts val="5740"/>
              </a:lnSpc>
              <a:buFont typeface="Arial"/>
              <a:buChar char="•"/>
            </a:pPr>
            <a:r>
              <a:rPr lang="en-US" sz="4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Aplikacija prikazuje predikciju životnog vijeka</a:t>
            </a:r>
          </a:p>
          <a:p>
            <a:pPr algn="l">
              <a:lnSpc>
                <a:spcPts val="574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78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4232" y="364872"/>
            <a:ext cx="17559535" cy="9557257"/>
            <a:chOff x="0" y="0"/>
            <a:chExt cx="4624734" cy="25171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24734" cy="2517138"/>
            </a:xfrm>
            <a:custGeom>
              <a:avLst/>
              <a:gdLst/>
              <a:ahLst/>
              <a:cxnLst/>
              <a:rect r="r" b="b" t="t" l="l"/>
              <a:pathLst>
                <a:path h="2517138" w="4624734">
                  <a:moveTo>
                    <a:pt x="22486" y="0"/>
                  </a:moveTo>
                  <a:lnTo>
                    <a:pt x="4602248" y="0"/>
                  </a:lnTo>
                  <a:cubicBezTo>
                    <a:pt x="4608211" y="0"/>
                    <a:pt x="4613931" y="2369"/>
                    <a:pt x="4618148" y="6586"/>
                  </a:cubicBezTo>
                  <a:cubicBezTo>
                    <a:pt x="4622365" y="10803"/>
                    <a:pt x="4624734" y="16522"/>
                    <a:pt x="4624734" y="22486"/>
                  </a:cubicBezTo>
                  <a:lnTo>
                    <a:pt x="4624734" y="2494652"/>
                  </a:lnTo>
                  <a:cubicBezTo>
                    <a:pt x="4624734" y="2507070"/>
                    <a:pt x="4614666" y="2517138"/>
                    <a:pt x="4602248" y="2517138"/>
                  </a:cubicBezTo>
                  <a:lnTo>
                    <a:pt x="22486" y="2517138"/>
                  </a:lnTo>
                  <a:cubicBezTo>
                    <a:pt x="16522" y="2517138"/>
                    <a:pt x="10803" y="2514769"/>
                    <a:pt x="6586" y="2510552"/>
                  </a:cubicBezTo>
                  <a:cubicBezTo>
                    <a:pt x="2369" y="2506335"/>
                    <a:pt x="0" y="2500616"/>
                    <a:pt x="0" y="2494652"/>
                  </a:cubicBezTo>
                  <a:lnTo>
                    <a:pt x="0" y="22486"/>
                  </a:lnTo>
                  <a:cubicBezTo>
                    <a:pt x="0" y="10067"/>
                    <a:pt x="10067" y="0"/>
                    <a:pt x="2248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24734" cy="2555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64232" y="1252763"/>
            <a:ext cx="9571092" cy="5694800"/>
          </a:xfrm>
          <a:custGeom>
            <a:avLst/>
            <a:gdLst/>
            <a:ahLst/>
            <a:cxnLst/>
            <a:rect r="r" b="b" t="t" l="l"/>
            <a:pathLst>
              <a:path h="5694800" w="9571092">
                <a:moveTo>
                  <a:pt x="0" y="0"/>
                </a:moveTo>
                <a:lnTo>
                  <a:pt x="9571093" y="0"/>
                </a:lnTo>
                <a:lnTo>
                  <a:pt x="9571093" y="5694800"/>
                </a:lnTo>
                <a:lnTo>
                  <a:pt x="0" y="569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4232" y="6947563"/>
            <a:ext cx="11301259" cy="3065466"/>
          </a:xfrm>
          <a:custGeom>
            <a:avLst/>
            <a:gdLst/>
            <a:ahLst/>
            <a:cxnLst/>
            <a:rect r="r" b="b" t="t" l="l"/>
            <a:pathLst>
              <a:path h="3065466" w="11301259">
                <a:moveTo>
                  <a:pt x="0" y="0"/>
                </a:moveTo>
                <a:lnTo>
                  <a:pt x="11301259" y="0"/>
                </a:lnTo>
                <a:lnTo>
                  <a:pt x="11301259" y="3065467"/>
                </a:lnTo>
                <a:lnTo>
                  <a:pt x="0" y="30654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3997" y="195488"/>
            <a:ext cx="13461307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Prvobitan primjer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02218" y="3098975"/>
            <a:ext cx="7566173" cy="1374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1"/>
              </a:lnSpc>
              <a:spcBef>
                <a:spcPct val="0"/>
              </a:spcBef>
            </a:pPr>
            <a:r>
              <a:rPr lang="en-US" sz="2622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Ovdje vidimo prvobitan primjer gdje mi unosimo gdp u readline kako bi smo dobili zivotni vijek, nije bas user freindly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189771" y="5159382"/>
            <a:ext cx="5578620" cy="4762747"/>
          </a:xfrm>
          <a:custGeom>
            <a:avLst/>
            <a:gdLst/>
            <a:ahLst/>
            <a:cxnLst/>
            <a:rect r="r" b="b" t="t" l="l"/>
            <a:pathLst>
              <a:path h="4762747" w="5578620">
                <a:moveTo>
                  <a:pt x="0" y="0"/>
                </a:moveTo>
                <a:lnTo>
                  <a:pt x="5578620" y="0"/>
                </a:lnTo>
                <a:lnTo>
                  <a:pt x="5578620" y="4762746"/>
                </a:lnTo>
                <a:lnTo>
                  <a:pt x="0" y="47627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78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4232" y="364872"/>
            <a:ext cx="17559535" cy="9557257"/>
            <a:chOff x="0" y="0"/>
            <a:chExt cx="4624734" cy="25171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24734" cy="2517138"/>
            </a:xfrm>
            <a:custGeom>
              <a:avLst/>
              <a:gdLst/>
              <a:ahLst/>
              <a:cxnLst/>
              <a:rect r="r" b="b" t="t" l="l"/>
              <a:pathLst>
                <a:path h="2517138" w="4624734">
                  <a:moveTo>
                    <a:pt x="22486" y="0"/>
                  </a:moveTo>
                  <a:lnTo>
                    <a:pt x="4602248" y="0"/>
                  </a:lnTo>
                  <a:cubicBezTo>
                    <a:pt x="4608211" y="0"/>
                    <a:pt x="4613931" y="2369"/>
                    <a:pt x="4618148" y="6586"/>
                  </a:cubicBezTo>
                  <a:cubicBezTo>
                    <a:pt x="4622365" y="10803"/>
                    <a:pt x="4624734" y="16522"/>
                    <a:pt x="4624734" y="22486"/>
                  </a:cubicBezTo>
                  <a:lnTo>
                    <a:pt x="4624734" y="2494652"/>
                  </a:lnTo>
                  <a:cubicBezTo>
                    <a:pt x="4624734" y="2507070"/>
                    <a:pt x="4614666" y="2517138"/>
                    <a:pt x="4602248" y="2517138"/>
                  </a:cubicBezTo>
                  <a:lnTo>
                    <a:pt x="22486" y="2517138"/>
                  </a:lnTo>
                  <a:cubicBezTo>
                    <a:pt x="16522" y="2517138"/>
                    <a:pt x="10803" y="2514769"/>
                    <a:pt x="6586" y="2510552"/>
                  </a:cubicBezTo>
                  <a:cubicBezTo>
                    <a:pt x="2369" y="2506335"/>
                    <a:pt x="0" y="2500616"/>
                    <a:pt x="0" y="2494652"/>
                  </a:cubicBezTo>
                  <a:lnTo>
                    <a:pt x="0" y="22486"/>
                  </a:lnTo>
                  <a:cubicBezTo>
                    <a:pt x="0" y="10067"/>
                    <a:pt x="10067" y="0"/>
                    <a:pt x="2248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24734" cy="2555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132439" y="6461677"/>
            <a:ext cx="6126861" cy="3460451"/>
          </a:xfrm>
          <a:custGeom>
            <a:avLst/>
            <a:gdLst/>
            <a:ahLst/>
            <a:cxnLst/>
            <a:rect r="r" b="b" t="t" l="l"/>
            <a:pathLst>
              <a:path h="3460451" w="6126861">
                <a:moveTo>
                  <a:pt x="0" y="0"/>
                </a:moveTo>
                <a:lnTo>
                  <a:pt x="6126861" y="0"/>
                </a:lnTo>
                <a:lnTo>
                  <a:pt x="6126861" y="3460451"/>
                </a:lnTo>
                <a:lnTo>
                  <a:pt x="0" y="3460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71633" y="3818046"/>
            <a:ext cx="7981883" cy="5966458"/>
          </a:xfrm>
          <a:custGeom>
            <a:avLst/>
            <a:gdLst/>
            <a:ahLst/>
            <a:cxnLst/>
            <a:rect r="r" b="b" t="t" l="l"/>
            <a:pathLst>
              <a:path h="5966458" w="7981883">
                <a:moveTo>
                  <a:pt x="0" y="0"/>
                </a:moveTo>
                <a:lnTo>
                  <a:pt x="7981884" y="0"/>
                </a:lnTo>
                <a:lnTo>
                  <a:pt x="7981884" y="5966458"/>
                </a:lnTo>
                <a:lnTo>
                  <a:pt x="0" y="59664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885825"/>
            <a:ext cx="13461307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Primjer u Shiny-u za eu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64232" y="1956966"/>
            <a:ext cx="9328642" cy="1780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66" indent="-367033" lvl="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Ovako izgleda mini applet za predikciju, više user-friendly nego prethodni primjer.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78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4232" y="364872"/>
            <a:ext cx="17559535" cy="9557257"/>
            <a:chOff x="0" y="0"/>
            <a:chExt cx="4624734" cy="25171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24734" cy="2517138"/>
            </a:xfrm>
            <a:custGeom>
              <a:avLst/>
              <a:gdLst/>
              <a:ahLst/>
              <a:cxnLst/>
              <a:rect r="r" b="b" t="t" l="l"/>
              <a:pathLst>
                <a:path h="2517138" w="4624734">
                  <a:moveTo>
                    <a:pt x="22486" y="0"/>
                  </a:moveTo>
                  <a:lnTo>
                    <a:pt x="4602248" y="0"/>
                  </a:lnTo>
                  <a:cubicBezTo>
                    <a:pt x="4608211" y="0"/>
                    <a:pt x="4613931" y="2369"/>
                    <a:pt x="4618148" y="6586"/>
                  </a:cubicBezTo>
                  <a:cubicBezTo>
                    <a:pt x="4622365" y="10803"/>
                    <a:pt x="4624734" y="16522"/>
                    <a:pt x="4624734" y="22486"/>
                  </a:cubicBezTo>
                  <a:lnTo>
                    <a:pt x="4624734" y="2494652"/>
                  </a:lnTo>
                  <a:cubicBezTo>
                    <a:pt x="4624734" y="2507070"/>
                    <a:pt x="4614666" y="2517138"/>
                    <a:pt x="4602248" y="2517138"/>
                  </a:cubicBezTo>
                  <a:lnTo>
                    <a:pt x="22486" y="2517138"/>
                  </a:lnTo>
                  <a:cubicBezTo>
                    <a:pt x="16522" y="2517138"/>
                    <a:pt x="10803" y="2514769"/>
                    <a:pt x="6586" y="2510552"/>
                  </a:cubicBezTo>
                  <a:cubicBezTo>
                    <a:pt x="2369" y="2506335"/>
                    <a:pt x="0" y="2500616"/>
                    <a:pt x="0" y="2494652"/>
                  </a:cubicBezTo>
                  <a:lnTo>
                    <a:pt x="0" y="22486"/>
                  </a:lnTo>
                  <a:cubicBezTo>
                    <a:pt x="0" y="10067"/>
                    <a:pt x="10067" y="0"/>
                    <a:pt x="2248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24734" cy="2555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614087" y="5427128"/>
            <a:ext cx="5645213" cy="4495001"/>
          </a:xfrm>
          <a:custGeom>
            <a:avLst/>
            <a:gdLst/>
            <a:ahLst/>
            <a:cxnLst/>
            <a:rect r="r" b="b" t="t" l="l"/>
            <a:pathLst>
              <a:path h="4495001" w="5645213">
                <a:moveTo>
                  <a:pt x="0" y="0"/>
                </a:moveTo>
                <a:lnTo>
                  <a:pt x="5645213" y="0"/>
                </a:lnTo>
                <a:lnTo>
                  <a:pt x="5645213" y="4495000"/>
                </a:lnTo>
                <a:lnTo>
                  <a:pt x="0" y="449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5386" y="2040915"/>
            <a:ext cx="8479228" cy="5871866"/>
          </a:xfrm>
          <a:custGeom>
            <a:avLst/>
            <a:gdLst/>
            <a:ahLst/>
            <a:cxnLst/>
            <a:rect r="r" b="b" t="t" l="l"/>
            <a:pathLst>
              <a:path h="5871866" w="8479228">
                <a:moveTo>
                  <a:pt x="0" y="0"/>
                </a:moveTo>
                <a:lnTo>
                  <a:pt x="8479229" y="0"/>
                </a:lnTo>
                <a:lnTo>
                  <a:pt x="8479229" y="5871865"/>
                </a:lnTo>
                <a:lnTo>
                  <a:pt x="0" y="58718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75386" y="885825"/>
            <a:ext cx="13461307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Shiny Primjer v2 sa azijom i evropom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64232" y="6877685"/>
            <a:ext cx="9955367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Ovdje imamo dvije regresione linije, a za razliku od prethodne, ovdje imamo i drop-down meni za biranje regije za koju želimo da uradimo predikciju.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78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4232" y="380753"/>
            <a:ext cx="17559535" cy="9557257"/>
            <a:chOff x="0" y="0"/>
            <a:chExt cx="4624734" cy="25171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24734" cy="2517138"/>
            </a:xfrm>
            <a:custGeom>
              <a:avLst/>
              <a:gdLst/>
              <a:ahLst/>
              <a:cxnLst/>
              <a:rect r="r" b="b" t="t" l="l"/>
              <a:pathLst>
                <a:path h="2517138" w="4624734">
                  <a:moveTo>
                    <a:pt x="22486" y="0"/>
                  </a:moveTo>
                  <a:lnTo>
                    <a:pt x="4602248" y="0"/>
                  </a:lnTo>
                  <a:cubicBezTo>
                    <a:pt x="4608211" y="0"/>
                    <a:pt x="4613931" y="2369"/>
                    <a:pt x="4618148" y="6586"/>
                  </a:cubicBezTo>
                  <a:cubicBezTo>
                    <a:pt x="4622365" y="10803"/>
                    <a:pt x="4624734" y="16522"/>
                    <a:pt x="4624734" y="22486"/>
                  </a:cubicBezTo>
                  <a:lnTo>
                    <a:pt x="4624734" y="2494652"/>
                  </a:lnTo>
                  <a:cubicBezTo>
                    <a:pt x="4624734" y="2507070"/>
                    <a:pt x="4614666" y="2517138"/>
                    <a:pt x="4602248" y="2517138"/>
                  </a:cubicBezTo>
                  <a:lnTo>
                    <a:pt x="22486" y="2517138"/>
                  </a:lnTo>
                  <a:cubicBezTo>
                    <a:pt x="16522" y="2517138"/>
                    <a:pt x="10803" y="2514769"/>
                    <a:pt x="6586" y="2510552"/>
                  </a:cubicBezTo>
                  <a:cubicBezTo>
                    <a:pt x="2369" y="2506335"/>
                    <a:pt x="0" y="2500616"/>
                    <a:pt x="0" y="2494652"/>
                  </a:cubicBezTo>
                  <a:lnTo>
                    <a:pt x="0" y="22486"/>
                  </a:lnTo>
                  <a:cubicBezTo>
                    <a:pt x="0" y="10067"/>
                    <a:pt x="10067" y="0"/>
                    <a:pt x="2248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24734" cy="2555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09380" y="5143500"/>
            <a:ext cx="5578620" cy="4762747"/>
          </a:xfrm>
          <a:custGeom>
            <a:avLst/>
            <a:gdLst/>
            <a:ahLst/>
            <a:cxnLst/>
            <a:rect r="r" b="b" t="t" l="l"/>
            <a:pathLst>
              <a:path h="4762747" w="5578620">
                <a:moveTo>
                  <a:pt x="0" y="0"/>
                </a:moveTo>
                <a:lnTo>
                  <a:pt x="5578620" y="0"/>
                </a:lnTo>
                <a:lnTo>
                  <a:pt x="5578620" y="4762747"/>
                </a:lnTo>
                <a:lnTo>
                  <a:pt x="0" y="4762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2324144"/>
            <a:ext cx="7172459" cy="7064872"/>
          </a:xfrm>
          <a:custGeom>
            <a:avLst/>
            <a:gdLst/>
            <a:ahLst/>
            <a:cxnLst/>
            <a:rect r="r" b="b" t="t" l="l"/>
            <a:pathLst>
              <a:path h="7064872" w="7172459">
                <a:moveTo>
                  <a:pt x="0" y="0"/>
                </a:moveTo>
                <a:lnTo>
                  <a:pt x="7172459" y="0"/>
                </a:lnTo>
                <a:lnTo>
                  <a:pt x="7172459" y="7064872"/>
                </a:lnTo>
                <a:lnTo>
                  <a:pt x="0" y="70648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737666"/>
            <a:ext cx="13461307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Višestruka linearna regresija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06854" y="1945538"/>
            <a:ext cx="8652446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Višestruka linearna regresija je statistička metoda koja omogućava modelovanje odnosa između jedne zavisne (objašnjavane) varijable i dvije ili više nezavisnih (objašnjavajućih) varijabli.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01159" y="8077835"/>
            <a:ext cx="4571213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Ovo je interaktivni prikaz u Shiny-u.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78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4232" y="380753"/>
            <a:ext cx="17559535" cy="9557257"/>
            <a:chOff x="0" y="0"/>
            <a:chExt cx="4624734" cy="25171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24734" cy="2517138"/>
            </a:xfrm>
            <a:custGeom>
              <a:avLst/>
              <a:gdLst/>
              <a:ahLst/>
              <a:cxnLst/>
              <a:rect r="r" b="b" t="t" l="l"/>
              <a:pathLst>
                <a:path h="2517138" w="4624734">
                  <a:moveTo>
                    <a:pt x="22486" y="0"/>
                  </a:moveTo>
                  <a:lnTo>
                    <a:pt x="4602248" y="0"/>
                  </a:lnTo>
                  <a:cubicBezTo>
                    <a:pt x="4608211" y="0"/>
                    <a:pt x="4613931" y="2369"/>
                    <a:pt x="4618148" y="6586"/>
                  </a:cubicBezTo>
                  <a:cubicBezTo>
                    <a:pt x="4622365" y="10803"/>
                    <a:pt x="4624734" y="16522"/>
                    <a:pt x="4624734" y="22486"/>
                  </a:cubicBezTo>
                  <a:lnTo>
                    <a:pt x="4624734" y="2494652"/>
                  </a:lnTo>
                  <a:cubicBezTo>
                    <a:pt x="4624734" y="2507070"/>
                    <a:pt x="4614666" y="2517138"/>
                    <a:pt x="4602248" y="2517138"/>
                  </a:cubicBezTo>
                  <a:lnTo>
                    <a:pt x="22486" y="2517138"/>
                  </a:lnTo>
                  <a:cubicBezTo>
                    <a:pt x="16522" y="2517138"/>
                    <a:pt x="10803" y="2514769"/>
                    <a:pt x="6586" y="2510552"/>
                  </a:cubicBezTo>
                  <a:cubicBezTo>
                    <a:pt x="2369" y="2506335"/>
                    <a:pt x="0" y="2500616"/>
                    <a:pt x="0" y="2494652"/>
                  </a:cubicBezTo>
                  <a:lnTo>
                    <a:pt x="0" y="22486"/>
                  </a:lnTo>
                  <a:cubicBezTo>
                    <a:pt x="0" y="10067"/>
                    <a:pt x="10067" y="0"/>
                    <a:pt x="2248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24734" cy="2555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09380" y="5143500"/>
            <a:ext cx="5578620" cy="4762747"/>
          </a:xfrm>
          <a:custGeom>
            <a:avLst/>
            <a:gdLst/>
            <a:ahLst/>
            <a:cxnLst/>
            <a:rect r="r" b="b" t="t" l="l"/>
            <a:pathLst>
              <a:path h="4762747" w="5578620">
                <a:moveTo>
                  <a:pt x="0" y="0"/>
                </a:moveTo>
                <a:lnTo>
                  <a:pt x="5578620" y="0"/>
                </a:lnTo>
                <a:lnTo>
                  <a:pt x="5578620" y="4762747"/>
                </a:lnTo>
                <a:lnTo>
                  <a:pt x="0" y="4762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10441" b="0"/>
          <a:stretch>
            <a:fillRect/>
          </a:stretch>
        </p:blipFill>
        <p:spPr>
          <a:xfrm flipH="false" flipV="false" rot="0">
            <a:off x="462948" y="1513508"/>
            <a:ext cx="9226424" cy="8229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737666"/>
            <a:ext cx="13461307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Višestruka linearna regresija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21879" y="2884853"/>
            <a:ext cx="7349525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Višestruka linearna regresija sa mogućnošću biranja nezavisnih varijabli.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DAGn6mYCyj4</dc:identifier>
  <dcterms:modified xsi:type="dcterms:W3CDTF">2011-08-01T06:04:30Z</dcterms:modified>
  <cp:revision>1</cp:revision>
  <dc:title>Understand Statistical Investigations Involving Data for Discrete and Continuous Numerical Variables Mathematical Presentation in Blue White Illustration Style</dc:title>
</cp:coreProperties>
</file>